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89" r:id="rId4"/>
    <p:sldId id="278" r:id="rId5"/>
    <p:sldId id="279" r:id="rId6"/>
    <p:sldId id="295" r:id="rId7"/>
    <p:sldId id="290" r:id="rId8"/>
    <p:sldId id="291" r:id="rId9"/>
    <p:sldId id="296" r:id="rId10"/>
    <p:sldId id="297" r:id="rId11"/>
    <p:sldId id="286" r:id="rId12"/>
    <p:sldId id="282" r:id="rId13"/>
    <p:sldId id="302" r:id="rId14"/>
    <p:sldId id="303" r:id="rId15"/>
    <p:sldId id="304" r:id="rId16"/>
    <p:sldId id="305" r:id="rId17"/>
    <p:sldId id="306" r:id="rId18"/>
    <p:sldId id="307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EF828-4E71-4AAF-B56D-7B3703E5E3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548E39-29B8-4124-B6B4-761E65A7E5F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kk-K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Тура (позитивті)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5F5B7-9400-41B8-9C98-B467644798BC}" type="parTrans" cxnId="{CEB313F2-EA56-43C7-8281-CB14A1F5D7B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D31016-6381-4E56-BF49-5F92B04FE487}" type="sibTrans" cxnId="{CEB313F2-EA56-43C7-8281-CB14A1F5D7B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18364-83B9-4FEF-8AF0-455E1349E31A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Кері (негативті) </a:t>
          </a:r>
        </a:p>
        <a:p>
          <a:pPr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50047-4FFD-4F3F-86D7-3619A46DE2AE}" type="parTrans" cxnId="{8BB846BC-B500-4D94-AE04-B8D365D0BFB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3EF13-7638-493C-844C-CA9BB2399684}" type="sibTrans" cxnId="{8BB846BC-B500-4D94-AE04-B8D365D0BFB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3B791C-B362-42F8-BE85-AAE207BB317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Визуалды</a:t>
          </a:r>
          <a:endParaRPr lang="en-US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FD06D-4A19-48EB-A067-A6A9AAB47C5A}" type="parTrans" cxnId="{635F8EF9-9E50-499A-9338-CD2F069D544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ECBD8B-7E6C-4021-9885-66D47EF8D817}" type="sibTrans" cxnId="{635F8EF9-9E50-499A-9338-CD2F069D544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D0C57-BA86-42CF-BFCA-89D80A34FBEB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kk-K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Тоталды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56BB7-0B7E-4B04-A0A1-A25AB21CCD35}" type="parTrans" cxnId="{09BB8F78-7CF7-4230-8538-D52701F00AF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0C52B-85E5-4ECC-9FAC-2C3551B10947}" type="sibTrans" cxnId="{09BB8F78-7CF7-4230-8538-D52701F00AF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2E7B0-4FCB-4409-A359-7F7958316E14}" type="pres">
      <dgm:prSet presAssocID="{4F0EF828-4E71-4AAF-B56D-7B3703E5E3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B67A76E-D7F1-4ACC-8DC1-B72F5A756535}" type="pres">
      <dgm:prSet presAssocID="{4F0EF828-4E71-4AAF-B56D-7B3703E5E3E3}" presName="Name1" presStyleCnt="0"/>
      <dgm:spPr/>
    </dgm:pt>
    <dgm:pt modelId="{BF584A68-537D-4086-AE8F-E8150F6E6826}" type="pres">
      <dgm:prSet presAssocID="{4F0EF828-4E71-4AAF-B56D-7B3703E5E3E3}" presName="cycle" presStyleCnt="0"/>
      <dgm:spPr/>
    </dgm:pt>
    <dgm:pt modelId="{2431C94E-DF70-4B91-9659-B36538CFAF2F}" type="pres">
      <dgm:prSet presAssocID="{4F0EF828-4E71-4AAF-B56D-7B3703E5E3E3}" presName="srcNode" presStyleLbl="node1" presStyleIdx="0" presStyleCnt="4"/>
      <dgm:spPr/>
    </dgm:pt>
    <dgm:pt modelId="{8FCB3870-2316-4FD9-9457-B3C63EDC5FA2}" type="pres">
      <dgm:prSet presAssocID="{4F0EF828-4E71-4AAF-B56D-7B3703E5E3E3}" presName="conn" presStyleLbl="parChTrans1D2" presStyleIdx="0" presStyleCnt="1"/>
      <dgm:spPr/>
      <dgm:t>
        <a:bodyPr/>
        <a:lstStyle/>
        <a:p>
          <a:endParaRPr lang="ru-RU"/>
        </a:p>
      </dgm:t>
    </dgm:pt>
    <dgm:pt modelId="{9655EF02-B00A-4ED1-AF6C-5EB2173CABE0}" type="pres">
      <dgm:prSet presAssocID="{4F0EF828-4E71-4AAF-B56D-7B3703E5E3E3}" presName="extraNode" presStyleLbl="node1" presStyleIdx="0" presStyleCnt="4"/>
      <dgm:spPr/>
    </dgm:pt>
    <dgm:pt modelId="{96DF2760-6CE7-4F72-8E98-60AA8715F115}" type="pres">
      <dgm:prSet presAssocID="{4F0EF828-4E71-4AAF-B56D-7B3703E5E3E3}" presName="dstNode" presStyleLbl="node1" presStyleIdx="0" presStyleCnt="4"/>
      <dgm:spPr/>
    </dgm:pt>
    <dgm:pt modelId="{06FEC14B-CF9E-428B-96D4-8C0DA19E08B7}" type="pres">
      <dgm:prSet presAssocID="{C7548E39-29B8-4124-B6B4-761E65A7E5F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3D0D1-8C0A-4480-8049-CEC93A35A4B1}" type="pres">
      <dgm:prSet presAssocID="{C7548E39-29B8-4124-B6B4-761E65A7E5F0}" presName="accent_1" presStyleCnt="0"/>
      <dgm:spPr/>
    </dgm:pt>
    <dgm:pt modelId="{B355BD55-228A-4775-9B73-B3BFEF1D2AC7}" type="pres">
      <dgm:prSet presAssocID="{C7548E39-29B8-4124-B6B4-761E65A7E5F0}" presName="accentRepeatNode" presStyleLbl="solidFgAcc1" presStyleIdx="0" presStyleCnt="4"/>
      <dgm:spPr/>
    </dgm:pt>
    <dgm:pt modelId="{3A4DA461-9A81-468E-BED7-CD9202F4A8D4}" type="pres">
      <dgm:prSet presAssocID="{20B18364-83B9-4FEF-8AF0-455E1349E31A}" presName="text_2" presStyleLbl="node1" presStyleIdx="1" presStyleCnt="4" custLinFactNeighborX="-236" custLinFactNeighborY="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8AB51-BE4E-4616-B3D6-45C5725B628A}" type="pres">
      <dgm:prSet presAssocID="{20B18364-83B9-4FEF-8AF0-455E1349E31A}" presName="accent_2" presStyleCnt="0"/>
      <dgm:spPr/>
    </dgm:pt>
    <dgm:pt modelId="{524047B8-355D-4F2A-8602-17BE52618AF9}" type="pres">
      <dgm:prSet presAssocID="{20B18364-83B9-4FEF-8AF0-455E1349E31A}" presName="accentRepeatNode" presStyleLbl="solidFgAcc1" presStyleIdx="1" presStyleCnt="4"/>
      <dgm:spPr/>
    </dgm:pt>
    <dgm:pt modelId="{DEFE7855-4488-46B5-BB34-FD2CC6F25E2C}" type="pres">
      <dgm:prSet presAssocID="{0B7D0C57-BA86-42CF-BFCA-89D80A34FBEB}" presName="text_3" presStyleLbl="node1" presStyleIdx="2" presStyleCnt="4" custLinFactNeighborX="707" custLinFactNeighborY="-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61F3F-C67D-4EDF-A886-A892924F4C67}" type="pres">
      <dgm:prSet presAssocID="{0B7D0C57-BA86-42CF-BFCA-89D80A34FBEB}" presName="accent_3" presStyleCnt="0"/>
      <dgm:spPr/>
    </dgm:pt>
    <dgm:pt modelId="{57B6B707-3ED1-4F74-A9E5-3846038CE176}" type="pres">
      <dgm:prSet presAssocID="{0B7D0C57-BA86-42CF-BFCA-89D80A34FBEB}" presName="accentRepeatNode" presStyleLbl="solidFgAcc1" presStyleIdx="2" presStyleCnt="4"/>
      <dgm:spPr/>
    </dgm:pt>
    <dgm:pt modelId="{A49ACFBD-16E6-45D7-9225-5EF830197DD0}" type="pres">
      <dgm:prSet presAssocID="{A43B791C-B362-42F8-BE85-AAE207BB317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8FB4D-6A9B-452C-AF43-801F4CD8B184}" type="pres">
      <dgm:prSet presAssocID="{A43B791C-B362-42F8-BE85-AAE207BB317B}" presName="accent_4" presStyleCnt="0"/>
      <dgm:spPr/>
    </dgm:pt>
    <dgm:pt modelId="{AE93531D-37F4-4AC2-A039-57719B4E65B4}" type="pres">
      <dgm:prSet presAssocID="{A43B791C-B362-42F8-BE85-AAE207BB317B}" presName="accentRepeatNode" presStyleLbl="solidFgAcc1" presStyleIdx="3" presStyleCnt="4" custLinFactNeighborX="-797" custLinFactNeighborY="-2284"/>
      <dgm:spPr/>
    </dgm:pt>
  </dgm:ptLst>
  <dgm:cxnLst>
    <dgm:cxn modelId="{697B234C-ABCA-4728-9FBB-F666300707F0}" type="presOf" srcId="{20B18364-83B9-4FEF-8AF0-455E1349E31A}" destId="{3A4DA461-9A81-468E-BED7-CD9202F4A8D4}" srcOrd="0" destOrd="0" presId="urn:microsoft.com/office/officeart/2008/layout/VerticalCurvedList"/>
    <dgm:cxn modelId="{CEB313F2-EA56-43C7-8281-CB14A1F5D7B7}" srcId="{4F0EF828-4E71-4AAF-B56D-7B3703E5E3E3}" destId="{C7548E39-29B8-4124-B6B4-761E65A7E5F0}" srcOrd="0" destOrd="0" parTransId="{E715F5B7-9400-41B8-9C98-B467644798BC}" sibTransId="{E6D31016-6381-4E56-BF49-5F92B04FE487}"/>
    <dgm:cxn modelId="{47082207-E98A-4E67-9804-92C628223DE5}" type="presOf" srcId="{C7548E39-29B8-4124-B6B4-761E65A7E5F0}" destId="{06FEC14B-CF9E-428B-96D4-8C0DA19E08B7}" srcOrd="0" destOrd="0" presId="urn:microsoft.com/office/officeart/2008/layout/VerticalCurvedList"/>
    <dgm:cxn modelId="{BAFF1455-7C0D-4B32-86F6-2C95CC702F5A}" type="presOf" srcId="{A43B791C-B362-42F8-BE85-AAE207BB317B}" destId="{A49ACFBD-16E6-45D7-9225-5EF830197DD0}" srcOrd="0" destOrd="0" presId="urn:microsoft.com/office/officeart/2008/layout/VerticalCurvedList"/>
    <dgm:cxn modelId="{53D7827A-7318-4DC7-8AFA-668315141F76}" type="presOf" srcId="{4F0EF828-4E71-4AAF-B56D-7B3703E5E3E3}" destId="{A4A2E7B0-4FCB-4409-A359-7F7958316E14}" srcOrd="0" destOrd="0" presId="urn:microsoft.com/office/officeart/2008/layout/VerticalCurvedList"/>
    <dgm:cxn modelId="{8BB846BC-B500-4D94-AE04-B8D365D0BFB9}" srcId="{4F0EF828-4E71-4AAF-B56D-7B3703E5E3E3}" destId="{20B18364-83B9-4FEF-8AF0-455E1349E31A}" srcOrd="1" destOrd="0" parTransId="{A6F50047-4FFD-4F3F-86D7-3619A46DE2AE}" sibTransId="{75B3EF13-7638-493C-844C-CA9BB2399684}"/>
    <dgm:cxn modelId="{635F8EF9-9E50-499A-9338-CD2F069D544D}" srcId="{4F0EF828-4E71-4AAF-B56D-7B3703E5E3E3}" destId="{A43B791C-B362-42F8-BE85-AAE207BB317B}" srcOrd="3" destOrd="0" parTransId="{44DFD06D-4A19-48EB-A067-A6A9AAB47C5A}" sibTransId="{96ECBD8B-7E6C-4021-9885-66D47EF8D817}"/>
    <dgm:cxn modelId="{7FB0C909-B1E5-43E4-9FC3-E0D22058929E}" type="presOf" srcId="{E6D31016-6381-4E56-BF49-5F92B04FE487}" destId="{8FCB3870-2316-4FD9-9457-B3C63EDC5FA2}" srcOrd="0" destOrd="0" presId="urn:microsoft.com/office/officeart/2008/layout/VerticalCurvedList"/>
    <dgm:cxn modelId="{09BB8F78-7CF7-4230-8538-D52701F00AF4}" srcId="{4F0EF828-4E71-4AAF-B56D-7B3703E5E3E3}" destId="{0B7D0C57-BA86-42CF-BFCA-89D80A34FBEB}" srcOrd="2" destOrd="0" parTransId="{C7156BB7-0B7E-4B04-A0A1-A25AB21CCD35}" sibTransId="{C2A0C52B-85E5-4ECC-9FAC-2C3551B10947}"/>
    <dgm:cxn modelId="{86FACC05-72E7-4399-A95D-68A6ACB89F82}" type="presOf" srcId="{0B7D0C57-BA86-42CF-BFCA-89D80A34FBEB}" destId="{DEFE7855-4488-46B5-BB34-FD2CC6F25E2C}" srcOrd="0" destOrd="0" presId="urn:microsoft.com/office/officeart/2008/layout/VerticalCurvedList"/>
    <dgm:cxn modelId="{B6B71E03-D89A-4D10-B058-C81CFF596A0E}" type="presParOf" srcId="{A4A2E7B0-4FCB-4409-A359-7F7958316E14}" destId="{FB67A76E-D7F1-4ACC-8DC1-B72F5A756535}" srcOrd="0" destOrd="0" presId="urn:microsoft.com/office/officeart/2008/layout/VerticalCurvedList"/>
    <dgm:cxn modelId="{AB5C8275-DA59-46DF-B2AB-25FFCF5C5811}" type="presParOf" srcId="{FB67A76E-D7F1-4ACC-8DC1-B72F5A756535}" destId="{BF584A68-537D-4086-AE8F-E8150F6E6826}" srcOrd="0" destOrd="0" presId="urn:microsoft.com/office/officeart/2008/layout/VerticalCurvedList"/>
    <dgm:cxn modelId="{E350C088-D3B3-4A96-B4AD-AC6C0C04E2FA}" type="presParOf" srcId="{BF584A68-537D-4086-AE8F-E8150F6E6826}" destId="{2431C94E-DF70-4B91-9659-B36538CFAF2F}" srcOrd="0" destOrd="0" presId="urn:microsoft.com/office/officeart/2008/layout/VerticalCurvedList"/>
    <dgm:cxn modelId="{9EBBD32B-3542-4D07-998B-266BE40E9E30}" type="presParOf" srcId="{BF584A68-537D-4086-AE8F-E8150F6E6826}" destId="{8FCB3870-2316-4FD9-9457-B3C63EDC5FA2}" srcOrd="1" destOrd="0" presId="urn:microsoft.com/office/officeart/2008/layout/VerticalCurvedList"/>
    <dgm:cxn modelId="{7948B7A6-EF5B-4CDB-A4EA-AB5858768BBC}" type="presParOf" srcId="{BF584A68-537D-4086-AE8F-E8150F6E6826}" destId="{9655EF02-B00A-4ED1-AF6C-5EB2173CABE0}" srcOrd="2" destOrd="0" presId="urn:microsoft.com/office/officeart/2008/layout/VerticalCurvedList"/>
    <dgm:cxn modelId="{D613FCB1-E30C-48A8-8A6D-F9F4B7991C23}" type="presParOf" srcId="{BF584A68-537D-4086-AE8F-E8150F6E6826}" destId="{96DF2760-6CE7-4F72-8E98-60AA8715F115}" srcOrd="3" destOrd="0" presId="urn:microsoft.com/office/officeart/2008/layout/VerticalCurvedList"/>
    <dgm:cxn modelId="{6A833F20-F168-4711-A4E5-55481118D08D}" type="presParOf" srcId="{FB67A76E-D7F1-4ACC-8DC1-B72F5A756535}" destId="{06FEC14B-CF9E-428B-96D4-8C0DA19E08B7}" srcOrd="1" destOrd="0" presId="urn:microsoft.com/office/officeart/2008/layout/VerticalCurvedList"/>
    <dgm:cxn modelId="{E4F08713-9A4A-4F4E-A684-BAA3AC69E5FF}" type="presParOf" srcId="{FB67A76E-D7F1-4ACC-8DC1-B72F5A756535}" destId="{EB73D0D1-8C0A-4480-8049-CEC93A35A4B1}" srcOrd="2" destOrd="0" presId="urn:microsoft.com/office/officeart/2008/layout/VerticalCurvedList"/>
    <dgm:cxn modelId="{7F199B78-9AD4-4D2E-8788-2504EC49538F}" type="presParOf" srcId="{EB73D0D1-8C0A-4480-8049-CEC93A35A4B1}" destId="{B355BD55-228A-4775-9B73-B3BFEF1D2AC7}" srcOrd="0" destOrd="0" presId="urn:microsoft.com/office/officeart/2008/layout/VerticalCurvedList"/>
    <dgm:cxn modelId="{39D3F9F1-4B0B-4230-A2B2-C8844559BAD5}" type="presParOf" srcId="{FB67A76E-D7F1-4ACC-8DC1-B72F5A756535}" destId="{3A4DA461-9A81-468E-BED7-CD9202F4A8D4}" srcOrd="3" destOrd="0" presId="urn:microsoft.com/office/officeart/2008/layout/VerticalCurvedList"/>
    <dgm:cxn modelId="{757296E9-6925-4168-9AE1-47E51FAF8D3B}" type="presParOf" srcId="{FB67A76E-D7F1-4ACC-8DC1-B72F5A756535}" destId="{8B98AB51-BE4E-4616-B3D6-45C5725B628A}" srcOrd="4" destOrd="0" presId="urn:microsoft.com/office/officeart/2008/layout/VerticalCurvedList"/>
    <dgm:cxn modelId="{562A77D8-850D-4FF2-AB8E-2BCCBF401FD5}" type="presParOf" srcId="{8B98AB51-BE4E-4616-B3D6-45C5725B628A}" destId="{524047B8-355D-4F2A-8602-17BE52618AF9}" srcOrd="0" destOrd="0" presId="urn:microsoft.com/office/officeart/2008/layout/VerticalCurvedList"/>
    <dgm:cxn modelId="{5C4C5F68-C18C-47DB-876C-3E8375643A6C}" type="presParOf" srcId="{FB67A76E-D7F1-4ACC-8DC1-B72F5A756535}" destId="{DEFE7855-4488-46B5-BB34-FD2CC6F25E2C}" srcOrd="5" destOrd="0" presId="urn:microsoft.com/office/officeart/2008/layout/VerticalCurvedList"/>
    <dgm:cxn modelId="{71002E07-7088-43EA-8493-C31A77863D2D}" type="presParOf" srcId="{FB67A76E-D7F1-4ACC-8DC1-B72F5A756535}" destId="{33A61F3F-C67D-4EDF-A886-A892924F4C67}" srcOrd="6" destOrd="0" presId="urn:microsoft.com/office/officeart/2008/layout/VerticalCurvedList"/>
    <dgm:cxn modelId="{1A08A2BF-50D0-4070-8B0A-67D838C5185C}" type="presParOf" srcId="{33A61F3F-C67D-4EDF-A886-A892924F4C67}" destId="{57B6B707-3ED1-4F74-A9E5-3846038CE176}" srcOrd="0" destOrd="0" presId="urn:microsoft.com/office/officeart/2008/layout/VerticalCurvedList"/>
    <dgm:cxn modelId="{F0ED6C35-979A-49D6-8C31-4C21E85CE414}" type="presParOf" srcId="{FB67A76E-D7F1-4ACC-8DC1-B72F5A756535}" destId="{A49ACFBD-16E6-45D7-9225-5EF830197DD0}" srcOrd="7" destOrd="0" presId="urn:microsoft.com/office/officeart/2008/layout/VerticalCurvedList"/>
    <dgm:cxn modelId="{00AE57B4-AEE8-437E-8902-8F4C660BF6E1}" type="presParOf" srcId="{FB67A76E-D7F1-4ACC-8DC1-B72F5A756535}" destId="{07D8FB4D-6A9B-452C-AF43-801F4CD8B184}" srcOrd="8" destOrd="0" presId="urn:microsoft.com/office/officeart/2008/layout/VerticalCurvedList"/>
    <dgm:cxn modelId="{83C5864D-8A94-4677-9468-0F44DD922F49}" type="presParOf" srcId="{07D8FB4D-6A9B-452C-AF43-801F4CD8B184}" destId="{AE93531D-37F4-4AC2-A039-57719B4E65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3870-2316-4FD9-9457-B3C63EDC5FA2}">
      <dsp:nvSpPr>
        <dsp:cNvPr id="0" name=""/>
        <dsp:cNvSpPr/>
      </dsp:nvSpPr>
      <dsp:spPr>
        <a:xfrm>
          <a:off x="-4482946" y="-687473"/>
          <a:ext cx="5340493" cy="5340493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EC14B-CF9E-428B-96D4-8C0DA19E08B7}">
      <dsp:nvSpPr>
        <dsp:cNvPr id="0" name=""/>
        <dsp:cNvSpPr/>
      </dsp:nvSpPr>
      <dsp:spPr>
        <a:xfrm>
          <a:off x="449199" y="304871"/>
          <a:ext cx="4005305" cy="61005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23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Тура (позитивті)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199" y="304871"/>
        <a:ext cx="4005305" cy="610059"/>
      </dsp:txXfrm>
    </dsp:sp>
    <dsp:sp modelId="{B355BD55-228A-4775-9B73-B3BFEF1D2AC7}">
      <dsp:nvSpPr>
        <dsp:cNvPr id="0" name=""/>
        <dsp:cNvSpPr/>
      </dsp:nvSpPr>
      <dsp:spPr>
        <a:xfrm>
          <a:off x="67912" y="228613"/>
          <a:ext cx="762574" cy="762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DA461-9A81-468E-BED7-CD9202F4A8D4}">
      <dsp:nvSpPr>
        <dsp:cNvPr id="0" name=""/>
        <dsp:cNvSpPr/>
      </dsp:nvSpPr>
      <dsp:spPr>
        <a:xfrm>
          <a:off x="790333" y="1247571"/>
          <a:ext cx="3655544" cy="61005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235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Кері (негативті) </a:t>
          </a:r>
        </a:p>
        <a:p>
          <a:pPr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0333" y="1247571"/>
        <a:ext cx="3655544" cy="610059"/>
      </dsp:txXfrm>
    </dsp:sp>
    <dsp:sp modelId="{524047B8-355D-4F2A-8602-17BE52618AF9}">
      <dsp:nvSpPr>
        <dsp:cNvPr id="0" name=""/>
        <dsp:cNvSpPr/>
      </dsp:nvSpPr>
      <dsp:spPr>
        <a:xfrm>
          <a:off x="417673" y="1143861"/>
          <a:ext cx="762574" cy="762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E7855-4488-46B5-BB34-FD2CC6F25E2C}">
      <dsp:nvSpPr>
        <dsp:cNvPr id="0" name=""/>
        <dsp:cNvSpPr/>
      </dsp:nvSpPr>
      <dsp:spPr>
        <a:xfrm>
          <a:off x="824805" y="2107914"/>
          <a:ext cx="3655544" cy="61005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23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Тоталды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4805" y="2107914"/>
        <a:ext cx="3655544" cy="610059"/>
      </dsp:txXfrm>
    </dsp:sp>
    <dsp:sp modelId="{57B6B707-3ED1-4F74-A9E5-3846038CE176}">
      <dsp:nvSpPr>
        <dsp:cNvPr id="0" name=""/>
        <dsp:cNvSpPr/>
      </dsp:nvSpPr>
      <dsp:spPr>
        <a:xfrm>
          <a:off x="417673" y="2059109"/>
          <a:ext cx="762574" cy="762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ACFBD-16E6-45D7-9225-5EF830197DD0}">
      <dsp:nvSpPr>
        <dsp:cNvPr id="0" name=""/>
        <dsp:cNvSpPr/>
      </dsp:nvSpPr>
      <dsp:spPr>
        <a:xfrm>
          <a:off x="449199" y="3050615"/>
          <a:ext cx="4005305" cy="61005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235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Визуалды</a:t>
          </a:r>
          <a:endParaRPr lang="en-US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199" y="3050615"/>
        <a:ext cx="4005305" cy="610059"/>
      </dsp:txXfrm>
    </dsp:sp>
    <dsp:sp modelId="{AE93531D-37F4-4AC2-A039-57719B4E65B4}">
      <dsp:nvSpPr>
        <dsp:cNvPr id="0" name=""/>
        <dsp:cNvSpPr/>
      </dsp:nvSpPr>
      <dsp:spPr>
        <a:xfrm>
          <a:off x="61834" y="2956940"/>
          <a:ext cx="762574" cy="762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9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9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3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5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6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4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2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9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3EFE-BBE6-4A3A-92AE-64B568C50C11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82" y="875908"/>
            <a:ext cx="7668579" cy="325730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40"/>
              </a:spcBef>
            </a:pPr>
            <a:r>
              <a:rPr lang="kk-KZ" sz="2000" spc="-1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ӘЛ-ФАРАБИ АТЫНДАҒЫ ҚАЗАҚ ҰЛТТЫҚ УНИВЕРСИТЕТІ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8528" y="1594937"/>
            <a:ext cx="7155910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algn="ctr">
              <a:spcBef>
                <a:spcPts val="140"/>
              </a:spcBef>
            </a:pPr>
            <a:r>
              <a:rPr sz="2000" spc="-4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Факультет</a:t>
            </a:r>
            <a:r>
              <a:rPr lang="ru-RU" sz="2000" spc="-47" dirty="0" smtClean="0">
                <a:latin typeface="Arial" panose="020B0604020202020204" pitchFamily="34" charset="0"/>
                <a:cs typeface="Arial" panose="020B0604020202020204" pitchFamily="34" charset="0"/>
              </a:rPr>
              <a:t> Биология </a:t>
            </a:r>
            <a:r>
              <a:rPr lang="ru-RU" sz="2000" spc="-4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spc="-47" dirty="0" smtClean="0">
                <a:latin typeface="Arial" panose="020B0604020202020204" pitchFamily="34" charset="0"/>
                <a:cs typeface="Arial" panose="020B0604020202020204" pitchFamily="34" charset="0"/>
              </a:rPr>
              <a:t> биотехнология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5928" y="3344025"/>
            <a:ext cx="11148291" cy="28153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2000" b="1" spc="-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Курстың</a:t>
            </a:r>
            <a:r>
              <a:rPr lang="ru-RU" sz="2000" b="1" spc="-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7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атауы</a:t>
            </a:r>
            <a:r>
              <a:rPr lang="ru-RU" sz="2000" b="1" spc="-7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ОВ2212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Биотехнология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негіздері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6933">
              <a:spcBef>
                <a:spcPts val="133"/>
              </a:spcBef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r>
              <a:rPr lang="ru-RU" sz="2000" b="1" spc="-13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3-модуль</a:t>
            </a:r>
            <a:r>
              <a:rPr lang="ru-RU" sz="2000" b="1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spc="-1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13" dirty="0" err="1">
                <a:latin typeface="Arial" panose="020B0604020202020204" pitchFamily="34" charset="0"/>
                <a:cs typeface="Arial" panose="020B0604020202020204" pitchFamily="34" charset="0"/>
              </a:rPr>
              <a:t>сатыдағы</a:t>
            </a:r>
            <a:r>
              <a:rPr lang="ru-RU" sz="20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13" dirty="0" err="1">
                <a:latin typeface="Arial" panose="020B0604020202020204" pitchFamily="34" charset="0"/>
                <a:cs typeface="Arial" panose="020B0604020202020204" pitchFamily="34" charset="0"/>
              </a:rPr>
              <a:t>өсімдіктердің</a:t>
            </a:r>
            <a:r>
              <a:rPr lang="ru-RU" sz="20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13" dirty="0" err="1">
                <a:latin typeface="Arial" panose="020B0604020202020204" pitchFamily="34" charset="0"/>
                <a:cs typeface="Arial" panose="020B0604020202020204" pitchFamily="34" charset="0"/>
              </a:rPr>
              <a:t>клеткалары</a:t>
            </a:r>
            <a:r>
              <a:rPr lang="ru-RU" sz="2000" spc="-13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spc="-13" dirty="0" err="1">
                <a:latin typeface="Arial" panose="020B0604020202020204" pitchFamily="34" charset="0"/>
                <a:cs typeface="Arial" panose="020B0604020202020204" pitchFamily="34" charset="0"/>
              </a:rPr>
              <a:t>ұлпаларын</a:t>
            </a:r>
            <a:r>
              <a:rPr lang="ru-RU" sz="20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3" dirty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kk-KZ" sz="2000" spc="-13" dirty="0">
                <a:latin typeface="Arial" panose="020B0604020202020204" pitchFamily="34" charset="0"/>
                <a:cs typeface="Arial" panose="020B0604020202020204" pitchFamily="34" charset="0"/>
              </a:rPr>
              <a:t>жағдайында өсіру </a:t>
            </a:r>
            <a:r>
              <a:rPr lang="kk-KZ" sz="20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принциптері».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endParaRPr lang="ru-RU" sz="2000" b="1" spc="-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endParaRPr lang="ru-RU" sz="2000" b="1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endParaRPr lang="ru-RU" sz="2000" b="1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algn="r">
              <a:spcBef>
                <a:spcPts val="133"/>
              </a:spcBef>
            </a:pPr>
            <a:r>
              <a:rPr lang="ru-RU" spc="-7" dirty="0" err="1">
                <a:latin typeface="Arial" panose="020B0604020202020204" pitchFamily="34" charset="0"/>
                <a:cs typeface="Arial" panose="020B0604020202020204" pitchFamily="34" charset="0"/>
              </a:rPr>
              <a:t>Автордың</a:t>
            </a:r>
            <a:r>
              <a:rPr lang="ru-RU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аты-жөні</a:t>
            </a:r>
            <a:r>
              <a:rPr lang="ru-RU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Асрандина</a:t>
            </a:r>
            <a:r>
              <a:rPr lang="ru-RU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Салтанат</a:t>
            </a:r>
            <a:r>
              <a:rPr lang="ru-RU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Шынтаевна</a:t>
            </a:r>
            <a:endParaRPr lang="ru-RU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algn="r">
              <a:spcBef>
                <a:spcPts val="133"/>
              </a:spcBef>
            </a:pPr>
            <a:r>
              <a:rPr lang="ru-RU" spc="-7" dirty="0" err="1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7" dirty="0" err="1">
                <a:latin typeface="Arial" panose="020B0604020202020204" pitchFamily="34" charset="0"/>
                <a:cs typeface="Arial" panose="020B0604020202020204" pitchFamily="34" charset="0"/>
              </a:rPr>
              <a:t>дәрежесі</a:t>
            </a:r>
            <a:r>
              <a:rPr lang="ru-RU" spc="-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б.ғ.к</a:t>
            </a:r>
            <a:r>
              <a:rPr lang="ru-RU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., доцент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" y="847053"/>
            <a:ext cx="1034460" cy="11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3710" y="879588"/>
            <a:ext cx="9528421" cy="64417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Протопласттарды парасексуалды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сомалық будандастыру)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3952" y="2256739"/>
            <a:ext cx="524396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 жолмен құйылыстыру 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8976" y="5643281"/>
            <a:ext cx="1394776" cy="831273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03630" y="3079594"/>
            <a:ext cx="4957415" cy="3013295"/>
            <a:chOff x="6104774" y="1480895"/>
            <a:chExt cx="5023838" cy="3156420"/>
          </a:xfrm>
        </p:grpSpPr>
        <p:pic>
          <p:nvPicPr>
            <p:cNvPr id="4" name="Рисунок 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74" y="1480895"/>
              <a:ext cx="5023838" cy="3156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5610252" y="3012558"/>
              <a:ext cx="1203649" cy="214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https://vseobiology.ru/</a:t>
              </a:r>
              <a:endParaRPr lang="en-US" sz="8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96265" y="2505237"/>
            <a:ext cx="4585866" cy="2946329"/>
            <a:chOff x="6433587" y="985431"/>
            <a:chExt cx="4651180" cy="2683420"/>
          </a:xfrm>
        </p:grpSpPr>
        <p:pic>
          <p:nvPicPr>
            <p:cNvPr id="12" name="Picture 2" descr="Protoplast fusion by Cinryc on Deviant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9031" y="985431"/>
              <a:ext cx="4435736" cy="268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 rot="16200000">
              <a:off x="5547286" y="2283543"/>
              <a:ext cx="198804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https://flochalmers.files.wordpress.com/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1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53109" y="1021630"/>
            <a:ext cx="716968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Химиялық жолмен </a:t>
            </a:r>
            <a:r>
              <a:rPr lang="kk-KZ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протопласттарды құйылыстыру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8976" y="5643281"/>
            <a:ext cx="1394776" cy="83127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058341" y="2230017"/>
            <a:ext cx="4456051" cy="3209730"/>
            <a:chOff x="1542521" y="3766297"/>
            <a:chExt cx="3347097" cy="2530905"/>
          </a:xfrm>
        </p:grpSpPr>
        <p:pic>
          <p:nvPicPr>
            <p:cNvPr id="12" name="Объект 3" descr="Картинки по запросу слияние протопластов фото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964" y="3766297"/>
              <a:ext cx="3131654" cy="253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1143096" y="5271613"/>
              <a:ext cx="1014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http://helpiks.org/</a:t>
              </a:r>
              <a:endPara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97572" y="2313991"/>
            <a:ext cx="4577865" cy="3303037"/>
            <a:chOff x="7684539" y="2905870"/>
            <a:chExt cx="2107972" cy="2286001"/>
          </a:xfrm>
        </p:grpSpPr>
        <p:pic>
          <p:nvPicPr>
            <p:cNvPr id="18" name="Picture 2" descr="Studies on Cell Wall Regeneration in Protoplast Culture of Legumes – the  Effect of Organic Medium Additives on Cell Wall Comp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261" y="2905870"/>
              <a:ext cx="200025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 rot="16200000">
              <a:off x="6910449" y="4202337"/>
              <a:ext cx="17636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https://encrypted-tbn0.gstatic.com/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5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40838" y="609069"/>
            <a:ext cx="507009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Протопласттық будандар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8976" y="5643281"/>
            <a:ext cx="1394776" cy="8312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7985" y="1524700"/>
            <a:ext cx="56611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Сомалық будан</a:t>
            </a:r>
            <a:r>
              <a:rPr lang="kk-KZ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ата-анасының екеуінің цитоплазмасы мен ядроларының өзара құйылысу өнімі.  </a:t>
            </a:r>
            <a:endParaRPr lang="kk-KZ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Цибрид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– </a:t>
            </a:r>
            <a:r>
              <a:rPr lang="kk-KZ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ата-анасының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екеуінің 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цитоплазмасын және біреуінің ядросын иеленген будан</a:t>
            </a:r>
            <a:r>
              <a:rPr lang="kk-KZ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Асимметриялық</a:t>
            </a:r>
            <a:r>
              <a:rPr lang="kk-KZ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kk-KZ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ата-анасының біреуінің хромосомалық жиынтығын  толық,  ал екіншісінен  жартылай иеленген будан.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827519" y="1789083"/>
            <a:ext cx="4454029" cy="4533340"/>
            <a:chOff x="6480545" y="2578935"/>
            <a:chExt cx="4756668" cy="3654334"/>
          </a:xfrm>
        </p:grpSpPr>
        <p:pic>
          <p:nvPicPr>
            <p:cNvPr id="9" name="Picture 2" descr="Regeneration of plants from protoplasts of Gentiana decumbens: (a)... |  Download Scientific Diagr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5989" y="2578935"/>
              <a:ext cx="4541224" cy="365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5820153" y="5213730"/>
              <a:ext cx="15362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https://www.researchgate.net/</a:t>
              </a:r>
              <a:endParaRPr lang="en-US" sz="8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3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1086" y="1067978"/>
            <a:ext cx="4646749" cy="4995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Клеткалық сұрыптау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5225390"/>
              </p:ext>
            </p:extLst>
          </p:nvPr>
        </p:nvGraphicFramePr>
        <p:xfrm>
          <a:off x="6691086" y="1823663"/>
          <a:ext cx="4508137" cy="396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04595" y="2201483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6001" y="3124591"/>
            <a:ext cx="31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26812" y="4047699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3635" y="4970807"/>
            <a:ext cx="38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en-US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85521" y="994563"/>
            <a:ext cx="5389154" cy="4892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2000" b="1" smtClean="0">
                <a:latin typeface="Arial" panose="020B0604020202020204" pitchFamily="34" charset="0"/>
                <a:cs typeface="Arial" panose="020B0604020202020204" pitchFamily="34" charset="0"/>
              </a:rPr>
              <a:t>Клеткалық селекция </a:t>
            </a:r>
            <a:r>
              <a:rPr lang="kk-KZ" sz="2000" smtClean="0">
                <a:latin typeface="Arial" panose="020B0604020202020204" pitchFamily="34" charset="0"/>
                <a:cs typeface="Arial" panose="020B0604020202020204" pitchFamily="34" charset="0"/>
              </a:rPr>
              <a:t>– белгілі бір селективті жағдайлардың әсерінен генетикалық модификацияланған мутантты клеткаларды немесе сомаклонды вариацияларды алу әдісі.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kk-KZ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b="1" smtClean="0">
                <a:latin typeface="Arial" panose="020B0604020202020204" pitchFamily="34" charset="0"/>
                <a:cs typeface="Arial" panose="020B0604020202020204" pitchFamily="34" charset="0"/>
              </a:rPr>
              <a:t>   Зерттеу объектілері</a:t>
            </a:r>
            <a:r>
              <a:rPr lang="kk-KZ" sz="20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k-KZ" sz="2000" smtClean="0">
                <a:latin typeface="Arial" panose="020B0604020202020204" pitchFamily="34" charset="0"/>
                <a:cs typeface="Arial" panose="020B0604020202020204" pitchFamily="34" charset="0"/>
              </a:rPr>
              <a:t>каллустық ұлпалар,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k-KZ" sz="2000" smtClean="0">
                <a:latin typeface="Arial" panose="020B0604020202020204" pitchFamily="34" charset="0"/>
                <a:cs typeface="Arial" panose="020B0604020202020204" pitchFamily="34" charset="0"/>
              </a:rPr>
              <a:t>суспензиялық клеткалар,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k-KZ" sz="2000" smtClean="0">
                <a:latin typeface="Arial" panose="020B0604020202020204" pitchFamily="34" charset="0"/>
                <a:cs typeface="Arial" panose="020B0604020202020204" pitchFamily="34" charset="0"/>
              </a:rPr>
              <a:t>протопласт культуралары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028" y="449671"/>
            <a:ext cx="11101252" cy="6824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 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сұрыптау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б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елгілі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бір факторларға төзімді мутантты клеткаларды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айқындау әдісі.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026" name="Picture 2" descr="Биотехнология растений. Клеточная селекция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59" y="1132114"/>
            <a:ext cx="7405552" cy="53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8976" y="5744975"/>
            <a:ext cx="1394776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6" y="106975"/>
            <a:ext cx="10169433" cy="4765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Протопласттар 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культурасында </a:t>
            </a:r>
            <a:r>
              <a:rPr lang="kk-K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тура 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сұрыптау </a:t>
            </a:r>
            <a:r>
              <a:rPr lang="kk-K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7116" y="826930"/>
            <a:ext cx="8656320" cy="38869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Протопласттарды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бөліп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мутагендермен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өңдеу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7116" y="1476484"/>
            <a:ext cx="8656320" cy="3886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Клеткаларды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селективті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емес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жағдайларда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өсіру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клеткалық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бөлінуі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3-5)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7116" y="2315645"/>
            <a:ext cx="8656320" cy="3886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Клеткаларды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селективті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орталарда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өсіру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клеткалық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варианттарды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сұрыптау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7116" y="3129562"/>
            <a:ext cx="8656320" cy="787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Клеткал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ық колонияларды регенерациялық орталарда </a:t>
            </a: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өсіру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(клондардың төзімділігін қайтара тексеру)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7115" y="4231787"/>
            <a:ext cx="8656320" cy="9746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Өсімдіктердің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регенерациясы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көбеюі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төзімділік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қасиетін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тексеру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биохимиялық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анализ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жасау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7116" y="5520987"/>
            <a:ext cx="8656319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Өсімдіктерді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топыраққа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отырғызу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тұқымдардың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төзімділік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қасиетін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тестілеу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төзімділіктің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генетикалық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табиғатын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зерттеу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124646" y="1211785"/>
            <a:ext cx="261258" cy="260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трелка вниз 9"/>
          <p:cNvSpPr/>
          <p:nvPr/>
        </p:nvSpPr>
        <p:spPr>
          <a:xfrm>
            <a:off x="6124646" y="1947361"/>
            <a:ext cx="261258" cy="260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трелка вниз 10"/>
          <p:cNvSpPr/>
          <p:nvPr/>
        </p:nvSpPr>
        <p:spPr>
          <a:xfrm>
            <a:off x="6124646" y="2786522"/>
            <a:ext cx="261258" cy="260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вниз 11"/>
          <p:cNvSpPr/>
          <p:nvPr/>
        </p:nvSpPr>
        <p:spPr>
          <a:xfrm>
            <a:off x="6124646" y="3944071"/>
            <a:ext cx="261258" cy="260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трелка вниз 12"/>
          <p:cNvSpPr/>
          <p:nvPr/>
        </p:nvSpPr>
        <p:spPr>
          <a:xfrm>
            <a:off x="6124646" y="5252537"/>
            <a:ext cx="261258" cy="260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8976" y="5744975"/>
            <a:ext cx="1394776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650" y="1375955"/>
            <a:ext cx="5858691" cy="39711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 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селекция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- клеткалық культураларда шартты түрдегі леталды мутанттарды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сұрыптау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әдісі.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Токсикалық 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заттар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5-бромдезоксиуридин,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5-фторфенилаланин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натрий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арсенаты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Биотехнология растений. Клеточная селекция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46" y="1566249"/>
            <a:ext cx="4986969" cy="41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42932" y="5692724"/>
            <a:ext cx="1394776" cy="8312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83954" y="1566249"/>
            <a:ext cx="341046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Кері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клеткалық селекция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284206"/>
            <a:ext cx="11225349" cy="62994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Тоталды сұрыптау</a:t>
            </a: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- клетка культурасында ауксотрофтты клеткаларды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айқындауға негізделген.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k-K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Ауксотрофтты 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клеткалар</a:t>
            </a: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мутация салдарынан өз тіршілігіне қажетті белгілі бір заттрады синтездеу қабілетінен айырылған  биохимиялық мутанттар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kk-KZ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Визуалды сұрыптау </a:t>
            </a: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көп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жағдайларда пигменттерді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өндіруші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клеткалық линияларды айқындауға қолданылады. </a:t>
            </a:r>
            <a:endParaRPr lang="kk-K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k-KZ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Селективті 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 талдау</a:t>
            </a: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жаңа қасиетке ие варианттарды алу үшін биохимиялық әдістемелер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қолданылады.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54681" y="5640472"/>
            <a:ext cx="1394776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58" y="1869168"/>
            <a:ext cx="3770812" cy="3887197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kk-KZ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 мутагендер: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рентген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ультракүлгін сәулесі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гамма сәулесі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kk-K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kk-K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56360" y="1721123"/>
            <a:ext cx="4974772" cy="4235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 мутагендер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этилметансульфонат,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метилметансульфонат,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N-этил-N-нитрозомочевина,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N-нитрозометилмочевина,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этионин,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колхицин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43746" y="646136"/>
            <a:ext cx="4464043" cy="605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Индукцияланған мутагенез. 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1645" y="5649181"/>
            <a:ext cx="1394776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106" y="1266408"/>
            <a:ext cx="4470918" cy="44986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Гендік 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инженерия</a:t>
            </a:r>
            <a:r>
              <a:rPr lang="kk-K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- рекомбинантты РНҚ мен ДНҚ құрастыру, организмнен (клеткалардан) гендерді бөліп алу, оларға түрлі  манипуляциялар жасау, құрылымдық гендерді басқа организмдерге енгізу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нәтижесінде трансгенді және химералы организмдерді  алу.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26155" y="957877"/>
            <a:ext cx="5256867" cy="4702693"/>
            <a:chOff x="6191794" y="1172481"/>
            <a:chExt cx="5486400" cy="3353170"/>
          </a:xfrm>
        </p:grpSpPr>
        <p:pic>
          <p:nvPicPr>
            <p:cNvPr id="5" name="Picture 2" descr="http://2010.igem.org/wiki/images/d/d0/Agro_theor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794" y="1172481"/>
              <a:ext cx="5486400" cy="335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 rot="16200000">
              <a:off x="5732694" y="3789542"/>
              <a:ext cx="11336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http://2010.igem.org/</a:t>
              </a:r>
            </a:p>
          </p:txBody>
        </p:sp>
      </p:grp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12698" y="5953294"/>
            <a:ext cx="1017980" cy="6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1190" y="700391"/>
            <a:ext cx="10149218" cy="105661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kk-KZ" sz="2400" b="1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қырып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Өсімдіктердің клеткалық және </a:t>
            </a:r>
          </a:p>
          <a:p>
            <a:pPr marL="16933" algn="ctr">
              <a:lnSpc>
                <a:spcPct val="150000"/>
              </a:lnSpc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гендік инженерия технологиялары</a:t>
            </a:r>
            <a:endParaRPr lang="kk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1190" y="2278985"/>
            <a:ext cx="687106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000" b="1" dirty="0" smtClean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</a:t>
            </a:r>
            <a:endParaRPr lang="en-US" sz="2000" b="1" dirty="0" smtClean="0">
              <a:solidFill>
                <a:srgbClr val="006F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Клеткалық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инженерия ғылым саласының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маңызы.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2. Протопласт культураларын бөліп алу және өсіру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әдістері.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Парасексуалды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будандастыру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әдістері.</a:t>
            </a:r>
          </a:p>
          <a:p>
            <a:pPr lvl="0"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Клеткалық сұрыптау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әдістері.</a:t>
            </a:r>
          </a:p>
          <a:p>
            <a:pPr lvl="0">
              <a:lnSpc>
                <a:spcPct val="150000"/>
              </a:lnSpc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5. Гендік инженерия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технологиясы.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</p:spPr>
      </p:pic>
      <p:grpSp>
        <p:nvGrpSpPr>
          <p:cNvPr id="6" name="Группа 5"/>
          <p:cNvGrpSpPr/>
          <p:nvPr/>
        </p:nvGrpSpPr>
        <p:grpSpPr>
          <a:xfrm>
            <a:off x="7234495" y="2565919"/>
            <a:ext cx="3985878" cy="3146904"/>
            <a:chOff x="7180377" y="2097725"/>
            <a:chExt cx="3814477" cy="3057750"/>
          </a:xfrm>
        </p:grpSpPr>
        <p:pic>
          <p:nvPicPr>
            <p:cNvPr id="8" name="Picture 2" descr="https://klkfavorit.ru/wp-content/uploads/2/0/0/20071cbed527cbebdf30b32f031cd4d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101" y="2097725"/>
              <a:ext cx="3593753" cy="305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 rot="16200000">
              <a:off x="6680378" y="4359984"/>
              <a:ext cx="1220722" cy="220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https://klkfavorit.ru/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8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232" y="2287559"/>
            <a:ext cx="5355167" cy="3679239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Өсімдіктердің ауылшаруашылық құнды қасиеттерін жақсарту.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Биореакторлар ретінде қолдану.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Биологиялық (трансгеноз) процестерде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гендердің әсерін зерттеу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015000" y="2172099"/>
            <a:ext cx="3582954" cy="1598713"/>
            <a:chOff x="6868115" y="1667004"/>
            <a:chExt cx="4452180" cy="3063615"/>
          </a:xfrm>
        </p:grpSpPr>
        <p:sp>
          <p:nvSpPr>
            <p:cNvPr id="4" name="Прямоугольник 3"/>
            <p:cNvSpPr/>
            <p:nvPr/>
          </p:nvSpPr>
          <p:spPr>
            <a:xfrm rot="16200000">
              <a:off x="6202228" y="2909143"/>
              <a:ext cx="154721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</a:rPr>
                <a:t>https://avatars.mds.yandex.net/</a:t>
              </a:r>
            </a:p>
          </p:txBody>
        </p:sp>
        <p:pic>
          <p:nvPicPr>
            <p:cNvPr id="5" name="Picture 2" descr="https://avatars.mds.yandex.net/get-zen_doc/1887445/pub_5eae6c7ead13e751c10174a8_5eae6f00cf77ee27c942423e/scale_12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120" y="1667004"/>
              <a:ext cx="4151175" cy="3063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805411" y="1087375"/>
            <a:ext cx="6235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Трансгенді өсімдіктерді алу маңыздылығы</a:t>
            </a: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2046" y="6042642"/>
            <a:ext cx="906013" cy="539975"/>
          </a:xfrm>
          <a:prstGeom prst="rect">
            <a:avLst/>
          </a:prstGeom>
        </p:spPr>
      </p:pic>
      <p:pic>
        <p:nvPicPr>
          <p:cNvPr id="8" name="Picture 2" descr="https://vzlet.org/sites/vzlet.org/files/2019-05/59a8fcf4c8f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39" y="3907169"/>
            <a:ext cx="3764609" cy="16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46" y="1944230"/>
            <a:ext cx="5789023" cy="51262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Векторға қойылатын талаптар: 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6146" y="2559631"/>
            <a:ext cx="5782801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Репликациялануға қабілетті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сайтының болуы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 startAt="3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Генетикалық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маркерлердің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endParaRPr lang="ru-RU" sz="2000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 startAt="3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Рестрикциялық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сайттардың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Tx/>
              <a:buAutoNum type="arabicPeriod" startAt="3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Вектор мен  құрылымдық ген  өзара бір - бірінің қызметін бұзбауы тиіс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Tx/>
              <a:buAutoNum type="arabicPeriod" startAt="3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Көлемі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кіші болуы тиіс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6146" y="671439"/>
            <a:ext cx="103921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Вектор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бөтен генді реципиент клеткасына тасымалдайтын ДНҚ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молекуласы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4687" y="1867286"/>
            <a:ext cx="50159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Селективті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маркерлер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канамицин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тетрациклин, ампицилин, ауыр металдар, токсиндер т.б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kk-KZ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Репортерлы</a:t>
            </a:r>
            <a:r>
              <a:rPr lang="kk-KZ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маркерлер</a:t>
            </a:r>
            <a:r>
              <a:rPr lang="kk-KZ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жасыл 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флюоресценттік белок  гені, люцифераза гені, 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-D -глюкуронидаза гені</a:t>
            </a: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l-G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галактозидаза.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9493" y="6050089"/>
            <a:ext cx="896682" cy="5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8088" y="3250981"/>
            <a:ext cx="1885020" cy="438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</a:t>
            </a:r>
            <a:r>
              <a:rPr lang="ru-RU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лар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2319" y="1395587"/>
            <a:ext cx="2244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Плазмидалар</a:t>
            </a: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0360" y="5930956"/>
            <a:ext cx="1045972" cy="6233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82082" y="939052"/>
            <a:ext cx="2537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Бактериофагтар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2319" y="3043254"/>
            <a:ext cx="1732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Космидтер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81707" y="1949585"/>
            <a:ext cx="1771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Фазмидтер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2319" y="4585066"/>
            <a:ext cx="3092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Хлоропласттық ДНҚ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118" y="4854899"/>
            <a:ext cx="3831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Митохондриялық ДНҚ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2332" y="3759648"/>
            <a:ext cx="2358146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Транспозондар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7315200" y="2525486"/>
            <a:ext cx="1872343" cy="644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97783" y="3596640"/>
            <a:ext cx="1271451" cy="451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18217" y="4046276"/>
            <a:ext cx="435429" cy="80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285229" y="3867930"/>
            <a:ext cx="1462958" cy="64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080598" y="1718752"/>
            <a:ext cx="61520" cy="121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796937" y="2085667"/>
            <a:ext cx="1472518" cy="95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475399" y="3470283"/>
            <a:ext cx="1432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977" y="925779"/>
            <a:ext cx="5779692" cy="49151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Плазмидалар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– кейбір бактерияларда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E.coli, Agrobacteria tumefacience т.б.), архея және эукариоттарда кездеседі.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 қызметі</a:t>
            </a:r>
            <a:r>
              <a:rPr lang="kk-KZ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бактериялардың төзімділігін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арттыру.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Плазмидалар 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5-10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м.ж.н.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тасымалдауға қабілетті.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179978" y="1007737"/>
            <a:ext cx="3800288" cy="2108868"/>
            <a:chOff x="6957909" y="1470161"/>
            <a:chExt cx="4203195" cy="2430036"/>
          </a:xfrm>
        </p:grpSpPr>
        <p:pic>
          <p:nvPicPr>
            <p:cNvPr id="7" name="Picture 2" descr="https://tr.quarrylifeaward.com/sites/default/files/media/lsgfsl-dzhe_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353" y="1470161"/>
              <a:ext cx="3987751" cy="2430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 rot="16200000">
              <a:off x="6294426" y="2918633"/>
              <a:ext cx="15424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https://tr.quarrylifeaward.com</a:t>
              </a:r>
              <a:r>
                <a:rPr lang="en-US" sz="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374770" y="3514900"/>
            <a:ext cx="3470988" cy="2217207"/>
            <a:chOff x="6307494" y="4286231"/>
            <a:chExt cx="3433553" cy="2276812"/>
          </a:xfrm>
        </p:grpSpPr>
        <p:pic>
          <p:nvPicPr>
            <p:cNvPr id="1026" name="Picture 2" descr="https://upload.wikimedia.org/wikipedia/commons/thumb/f/f2/Ti-Plasmid.svg/1200px-Ti-Plasmid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938" y="4286231"/>
              <a:ext cx="3218109" cy="227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 rot="16200000">
              <a:off x="5769847" y="5688955"/>
              <a:ext cx="129073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https://free-images.com/</a:t>
              </a:r>
            </a:p>
          </p:txBody>
        </p:sp>
      </p:grpSp>
      <p:pic>
        <p:nvPicPr>
          <p:cNvPr id="13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87155" y="6027751"/>
            <a:ext cx="924674" cy="5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184" y="813104"/>
            <a:ext cx="4855339" cy="26661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Фагтар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– бактерияларды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зақымдайтын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вирустардың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ДНҚ молекулалары.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 м.ж.н.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тасымалдауға қабілетті.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</p:txBody>
      </p:sp>
      <p:sp>
        <p:nvSpPr>
          <p:cNvPr id="5" name="AutoShape 2" descr="Миовирус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Миовирусы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86768" y="3900482"/>
            <a:ext cx="54398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Космидтер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E.coli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зақымдайтын</a:t>
            </a:r>
          </a:p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бактериофаг</a:t>
            </a: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фагтың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Cos 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аймағы бар плазмида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– 50 м.ж.н.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тасымалдауға қабілетті.</a:t>
            </a: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731102" y="868844"/>
            <a:ext cx="3832017" cy="2216088"/>
            <a:chOff x="7397092" y="1344415"/>
            <a:chExt cx="3348909" cy="1715933"/>
          </a:xfrm>
        </p:grpSpPr>
        <p:pic>
          <p:nvPicPr>
            <p:cNvPr id="3080" name="Picture 8" descr="Наука в Сибири | Коктейли из бактериофагов заменят антибиотики | Наука в  сибир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153" y="1344415"/>
              <a:ext cx="3118848" cy="1715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16200000">
              <a:off x="7007722" y="2383472"/>
              <a:ext cx="99418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https://hi-news.ru/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731101" y="3900482"/>
            <a:ext cx="3853218" cy="2216088"/>
            <a:chOff x="6107075" y="4115086"/>
            <a:chExt cx="3853218" cy="2216088"/>
          </a:xfrm>
        </p:grpSpPr>
        <p:sp>
          <p:nvSpPr>
            <p:cNvPr id="10" name="Прямоугольник 9"/>
            <p:cNvSpPr/>
            <p:nvPr/>
          </p:nvSpPr>
          <p:spPr>
            <a:xfrm rot="16200000">
              <a:off x="5696065" y="5634139"/>
              <a:ext cx="103746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https://i.ytimg.com/</a:t>
              </a:r>
            </a:p>
          </p:txBody>
        </p:sp>
        <p:pic>
          <p:nvPicPr>
            <p:cNvPr id="13" name="Picture 4" descr="https://i.ytimg.com/vi/1lqQn3_PvMs/maxresdefaul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525" y="4115086"/>
              <a:ext cx="3568768" cy="221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6465" y="5937061"/>
            <a:ext cx="1038322" cy="6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385" y="823628"/>
            <a:ext cx="4667171" cy="7778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Фазмидтер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- будан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векторлар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1" y="823628"/>
            <a:ext cx="5547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Транспозондар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– ДНҚ тізбегіндегі мобилді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элементтер (гендер). </a:t>
            </a:r>
            <a:endParaRPr lang="kk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217299" y="2641555"/>
            <a:ext cx="4332516" cy="2847279"/>
            <a:chOff x="6932427" y="4310743"/>
            <a:chExt cx="4079931" cy="2137679"/>
          </a:xfrm>
        </p:grpSpPr>
        <p:sp>
          <p:nvSpPr>
            <p:cNvPr id="10" name="Прямоугольник 9"/>
            <p:cNvSpPr/>
            <p:nvPr/>
          </p:nvSpPr>
          <p:spPr>
            <a:xfrm rot="16200000">
              <a:off x="6349896" y="5538479"/>
              <a:ext cx="138050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https://www.solentim.com/</a:t>
              </a:r>
            </a:p>
          </p:txBody>
        </p:sp>
        <p:pic>
          <p:nvPicPr>
            <p:cNvPr id="11" name="Picture 2" descr="ATUM Leap-In Transposase | Solentim | Accelerated Workflow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075" y="4310743"/>
              <a:ext cx="3786283" cy="2137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792175" y="2023957"/>
            <a:ext cx="4639381" cy="3958832"/>
            <a:chOff x="967704" y="2548050"/>
            <a:chExt cx="4465601" cy="3526179"/>
          </a:xfrm>
        </p:grpSpPr>
        <p:pic>
          <p:nvPicPr>
            <p:cNvPr id="13" name="Picture 2" descr="Addgene: pw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426" y="2548050"/>
              <a:ext cx="4357879" cy="3526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 rot="16200000">
              <a:off x="367540" y="4818649"/>
              <a:ext cx="141577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https://media.addgene.org/</a:t>
              </a:r>
            </a:p>
          </p:txBody>
        </p:sp>
      </p:grpSp>
      <p:pic>
        <p:nvPicPr>
          <p:cNvPr id="1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79710" y="6020306"/>
            <a:ext cx="934004" cy="5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958" y="1027964"/>
            <a:ext cx="4114604" cy="291711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000" b="1" kern="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Хлоропласттық </a:t>
            </a:r>
            <a:r>
              <a:rPr lang="kk-KZ" sz="2000" b="1" kern="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ДНҚ</a:t>
            </a:r>
            <a:r>
              <a:rPr lang="kk-KZ" sz="2000" b="1" kern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kern="100" dirty="0" err="1">
                <a:latin typeface="Arial" panose="020B0604020202020204" pitchFamily="34" charset="0"/>
                <a:cs typeface="Arial" panose="020B0604020202020204" pitchFamily="34" charset="0"/>
              </a:rPr>
              <a:t>пластидтердегі</a:t>
            </a:r>
            <a:r>
              <a:rPr lang="ru-RU" sz="2000" kern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latin typeface="Arial" panose="020B0604020202020204" pitchFamily="34" charset="0"/>
                <a:cs typeface="Arial" panose="020B0604020202020204" pitchFamily="34" charset="0"/>
              </a:rPr>
              <a:t>гендік</a:t>
            </a:r>
            <a:r>
              <a:rPr lang="ru-RU" sz="2000" kern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1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2000" kern="100" dirty="0">
                <a:latin typeface="Arial" panose="020B0604020202020204" pitchFamily="34" charset="0"/>
                <a:cs typeface="Arial" panose="020B0604020202020204" pitchFamily="34" charset="0"/>
              </a:rPr>
              <a:t> пластом </a:t>
            </a:r>
            <a:r>
              <a:rPr lang="ru-RU" sz="2000" kern="100" dirty="0" err="1">
                <a:latin typeface="Arial" panose="020B0604020202020204" pitchFamily="34" charset="0"/>
                <a:cs typeface="Arial" panose="020B0604020202020204" pitchFamily="34" charset="0"/>
              </a:rPr>
              <a:t>жазылған</a:t>
            </a:r>
            <a:r>
              <a:rPr lang="ru-RU" sz="2000" kern="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kern="100" dirty="0" err="1">
                <a:latin typeface="Arial" panose="020B0604020202020204" pitchFamily="34" charset="0"/>
                <a:cs typeface="Arial" panose="020B0604020202020204" pitchFamily="34" charset="0"/>
              </a:rPr>
              <a:t>ұзындығы</a:t>
            </a:r>
            <a:r>
              <a:rPr lang="ru-RU" sz="2000" kern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kk-KZ" sz="2000" b="1" kern="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м.ж.н</a:t>
            </a:r>
            <a:r>
              <a:rPr lang="kk-KZ" sz="2000" kern="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000" kern="100" dirty="0">
                <a:latin typeface="Arial" panose="020B0604020202020204" pitchFamily="34" charset="0"/>
                <a:cs typeface="Arial" panose="020B0604020202020204" pitchFamily="34" charset="0"/>
              </a:rPr>
              <a:t> тізбегінен тұратын сақиналы </a:t>
            </a:r>
            <a:r>
              <a:rPr lang="kk-KZ" sz="200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молекула.</a:t>
            </a:r>
            <a:endParaRPr lang="ru-RU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81016" y="1273509"/>
            <a:ext cx="4300790" cy="4371450"/>
            <a:chOff x="6564872" y="2691530"/>
            <a:chExt cx="4085361" cy="2805690"/>
          </a:xfrm>
        </p:grpSpPr>
        <p:sp>
          <p:nvSpPr>
            <p:cNvPr id="5" name="Прямоугольник 4"/>
            <p:cNvSpPr/>
            <p:nvPr/>
          </p:nvSpPr>
          <p:spPr>
            <a:xfrm rot="16200000">
              <a:off x="5926236" y="4577826"/>
              <a:ext cx="14927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https://upload.wikimedia.org/</a:t>
              </a:r>
            </a:p>
          </p:txBody>
        </p:sp>
        <p:pic>
          <p:nvPicPr>
            <p:cNvPr id="6" name="Picture 2" descr="https://upload.wikimedia.org/wikipedia/commons/thumb/4/49/Mitochondrial_DNA_it.svg/1280px-Mitochondrial_DNA_it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316" y="2691530"/>
              <a:ext cx="3869917" cy="2805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047301" y="3665703"/>
            <a:ext cx="4286066" cy="2412880"/>
            <a:chOff x="2826658" y="3000498"/>
            <a:chExt cx="4786357" cy="2888818"/>
          </a:xfrm>
        </p:grpSpPr>
        <p:sp>
          <p:nvSpPr>
            <p:cNvPr id="10" name="Прямоугольник 9"/>
            <p:cNvSpPr/>
            <p:nvPr/>
          </p:nvSpPr>
          <p:spPr>
            <a:xfrm rot="16200000">
              <a:off x="2471753" y="4799811"/>
              <a:ext cx="92525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https://kipmu.ru/</a:t>
              </a:r>
            </a:p>
          </p:txBody>
        </p:sp>
        <p:pic>
          <p:nvPicPr>
            <p:cNvPr id="11" name="Picture 2" descr="https://kipmu.ru/wp-content/uploads/chloroplas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101" y="3000498"/>
              <a:ext cx="4570914" cy="2888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27589" y="5968185"/>
            <a:ext cx="999319" cy="59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773" y="1291891"/>
            <a:ext cx="4110370" cy="46268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000" b="1" kern="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Митохондриялық </a:t>
            </a:r>
            <a:r>
              <a:rPr lang="kk-KZ" sz="2000" b="1" kern="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ДНҚ </a:t>
            </a:r>
            <a:r>
              <a:rPr lang="kk-KZ" sz="2000" kern="100" dirty="0">
                <a:latin typeface="Arial" panose="020B0604020202020204" pitchFamily="34" charset="0"/>
                <a:cs typeface="Arial" panose="020B0604020202020204" pitchFamily="34" charset="0"/>
              </a:rPr>
              <a:t>– 15-19 м.ж.н. тізбегінен тұратын сақиналы молекула, тыныс алу және улы заттарға төзімділікті бақылайды, аталық ұрықсыздықты бақылайтын гендер болады.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487886" y="1420953"/>
            <a:ext cx="3917612" cy="3734521"/>
            <a:chOff x="2824764" y="3108250"/>
            <a:chExt cx="4189485" cy="3159564"/>
          </a:xfrm>
        </p:grpSpPr>
        <p:sp>
          <p:nvSpPr>
            <p:cNvPr id="5" name="Прямоугольник 4"/>
            <p:cNvSpPr/>
            <p:nvPr/>
          </p:nvSpPr>
          <p:spPr>
            <a:xfrm rot="16200000">
              <a:off x="2214982" y="5297814"/>
              <a:ext cx="143500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https://i.ya-webdesign.com/</a:t>
              </a:r>
            </a:p>
          </p:txBody>
        </p:sp>
        <p:pic>
          <p:nvPicPr>
            <p:cNvPr id="6" name="Picture 2" descr="https://i.ya-webdesign.com/images/dna-svg-wikipedia-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317" y="3108250"/>
              <a:ext cx="3907932" cy="315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57373" y="5997969"/>
            <a:ext cx="961996" cy="57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493" y="587829"/>
            <a:ext cx="3952447" cy="383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Гендік инженерия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сатылары: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660" y="1528354"/>
            <a:ext cx="695383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Белгілі бір организмнен қажетті генді бөліп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алу.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Құрылымдық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генді векторға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тігу  (рДНҚ құрастыру).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рДНҚ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ны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реципиент клеткасына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енгізу.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Реципиент клеткаларында рДНҚ экспрессиясын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талдау.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Трансформацияланған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клеткаларды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сұрыптау.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Гендік модификацияланған өсімдік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регенеранттар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220891" y="1528354"/>
            <a:ext cx="2894463" cy="4323805"/>
            <a:chOff x="7052019" y="1268963"/>
            <a:chExt cx="4480618" cy="4618654"/>
          </a:xfrm>
        </p:grpSpPr>
        <p:pic>
          <p:nvPicPr>
            <p:cNvPr id="11" name="Picture 4" descr="Techniques for genetic transformation. (A) Agrobacterium-mediated T-DNA...  | Download Scientific Diagra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7463" y="1268963"/>
              <a:ext cx="4265174" cy="461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 rot="16200000">
              <a:off x="6384529" y="4783885"/>
              <a:ext cx="15504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https://www.researchgate.net/</a:t>
              </a:r>
            </a:p>
          </p:txBody>
        </p:sp>
      </p:grpSp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11978" y="6052574"/>
            <a:ext cx="893567" cy="5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635726" y="797140"/>
            <a:ext cx="10668000" cy="50783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kk-KZ" altLang="en-US" sz="1800" b="1" dirty="0">
                <a:solidFill>
                  <a:srgbClr val="006FC0"/>
                </a:solidFill>
              </a:rPr>
              <a:t>Қолданылған әдебиет тізімі: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18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en-US" sz="1800" dirty="0"/>
              <a:t>1</a:t>
            </a:r>
            <a:r>
              <a:rPr lang="kk-KZ" altLang="en-US" sz="1800" dirty="0"/>
              <a:t>. Клунова С.М. Биотехнология: учебник для высш. </a:t>
            </a:r>
            <a:r>
              <a:rPr lang="ru-RU" altLang="en-US" sz="1800" dirty="0" err="1"/>
              <a:t>пед</a:t>
            </a:r>
            <a:r>
              <a:rPr lang="ru-RU" altLang="en-US" sz="1800" dirty="0"/>
              <a:t>. проф. образования // М.: Издательский центр «Академия», 2013. - 256 с. </a:t>
            </a:r>
            <a:endParaRPr lang="en-US" altLang="en-US" sz="18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en-US" sz="1800" dirty="0"/>
              <a:t>2. Вечканов Е. М., Сорокина И. А. Основы клеточной инженерии // Изд. Ростов-на-Дону, 2012. – 136 с.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en-US" sz="1800" dirty="0"/>
              <a:t>3. </a:t>
            </a:r>
            <a:r>
              <a:rPr lang="ru-RU" altLang="en-US" sz="1800" dirty="0" err="1"/>
              <a:t>Елинов</a:t>
            </a:r>
            <a:r>
              <a:rPr lang="ru-RU" altLang="en-US" sz="1800" dirty="0"/>
              <a:t> Основы биотехнологии. Издательство Наука, СПБ 1998 г.  600 с.</a:t>
            </a:r>
            <a:endParaRPr lang="en-US" altLang="en-US" sz="18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18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kk-KZ" altLang="en-US" sz="1800" b="1" dirty="0" smtClean="0">
                <a:solidFill>
                  <a:srgbClr val="006FC0"/>
                </a:solidFill>
                <a:ea typeface="Cambria" panose="02040503050406030204" pitchFamily="18" charset="0"/>
              </a:rPr>
              <a:t>Ғаламтор-ресурстары:</a:t>
            </a:r>
            <a:endParaRPr lang="en-US" altLang="en-US" sz="1800" b="1" dirty="0" smtClean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800" dirty="0"/>
              <a:t>vzlet.org</a:t>
            </a:r>
            <a:r>
              <a:rPr lang="en-US" sz="1800" dirty="0" smtClean="0"/>
              <a:t>;</a:t>
            </a:r>
            <a:r>
              <a:rPr lang="kk-KZ" sz="1800" dirty="0" smtClean="0"/>
              <a:t> </a:t>
            </a:r>
            <a:r>
              <a:rPr lang="en-US" sz="1800" dirty="0" smtClean="0"/>
              <a:t>2010.igem.org; avatars.mds.yandex.net; tr.quarrylifeaward.com; free-images.com; hi-news.ru; i.ytimg.com; media.addgene.org; solentim.com; upload.wikimedia.org; kipmu.ru; upload.wikimedia.org; researchgate.net.</a:t>
            </a:r>
            <a:endParaRPr lang="en-US" sz="1800" u="sng" dirty="0" smtClean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14679" y="6055275"/>
            <a:ext cx="890183" cy="5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212" y="827939"/>
            <a:ext cx="5804574" cy="26735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Клеткалық инженерия</a:t>
            </a:r>
            <a:r>
              <a:rPr lang="kk-K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– клеткаларды in vitro жағдайында будандастыру, реконструкциялау және культурада өсіру негізінде жаңа қасиеттерге ие клеткаларды алу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технологиясы.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184571" y="888899"/>
            <a:ext cx="3335383" cy="4911010"/>
            <a:chOff x="7073478" y="1522756"/>
            <a:chExt cx="3582081" cy="357922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0555" y="1522756"/>
              <a:ext cx="3415004" cy="357922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6467408" y="4056060"/>
              <a:ext cx="14275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</a:t>
              </a:r>
              <a:r>
                <a:rPr lang="en-US" sz="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//cf.ppt-online.org/</a:t>
              </a:r>
              <a:endPara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2016" y="5652612"/>
            <a:ext cx="1394776" cy="8312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5181" y="3893532"/>
            <a:ext cx="5460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Протопласт</a:t>
            </a:r>
            <a:r>
              <a:rPr lang="kk-KZ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–  целлюлозалық қабықшадан айырылған, цитоплазмалық  мембранамен қапталған  клетка.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68" y="674229"/>
            <a:ext cx="5771606" cy="429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Протопласттарды қолдану аясы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4168" y="1182501"/>
            <a:ext cx="737063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Клетка қабықшасының химиялық құрамы мен  құрылымын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зерттеу.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kk-K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Плазмалеммалардың қасиетін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зерттеу.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Органеллаларды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жұмсақ жолмен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бөліп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алу.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Клеткалардың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дифференциалдану заңдылығын, сомалық будандарды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зерттеу.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Бөтен органеллаларды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ендіру.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Трансгенез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8976" y="5643281"/>
            <a:ext cx="1394776" cy="83127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756930" y="1570270"/>
            <a:ext cx="3438334" cy="3869636"/>
            <a:chOff x="5959913" y="1278294"/>
            <a:chExt cx="5258324" cy="3804914"/>
          </a:xfrm>
        </p:grpSpPr>
        <p:pic>
          <p:nvPicPr>
            <p:cNvPr id="6" name="Picture 3" descr="https://pbs.twimg.com/media/D-3XbZMUIAEQo5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018" y="1278294"/>
              <a:ext cx="5073219" cy="3804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 rot="16200000">
              <a:off x="5462341" y="4246831"/>
              <a:ext cx="12105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https://pbs.twimg.com/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2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2126" y="2876444"/>
            <a:ext cx="4767943" cy="2831544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плазмолизденген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клеткалардың клетка қабығын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кесу</a:t>
            </a:r>
          </a:p>
          <a:p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өнімділігі төмен, экстенсивті плазмолизденген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ұлпалар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ғана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қолданылады,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қиын әрі ұзақ</a:t>
            </a:r>
          </a:p>
          <a:p>
            <a:endParaRPr lang="kk-K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2784" y="2952230"/>
            <a:ext cx="4767943" cy="2862322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қабығын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ферменттермен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целлюлаза,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гемицеллюлаза, пектиназа) еріту</a:t>
            </a:r>
          </a:p>
          <a:p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 г ұлпа  (клеткалар) </a:t>
            </a:r>
            <a:r>
              <a:rPr lang="ru-RU" sz="2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/ </a:t>
            </a:r>
            <a:r>
              <a:rPr lang="kk-KZ" sz="2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10 </a:t>
            </a:r>
            <a:r>
              <a:rPr lang="kk-KZ" sz="20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млн</a:t>
            </a:r>
          </a:p>
          <a:p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осмостық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стреске шалдықпайды;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зақымданбайды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;  тез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орындалады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95530" y="705095"/>
            <a:ext cx="5822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Протопласттарды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бөліп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8976" y="5643281"/>
            <a:ext cx="1394776" cy="8312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36870" y="2058265"/>
            <a:ext cx="1917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58271" y="2043923"/>
            <a:ext cx="1500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Энзимдік </a:t>
            </a:r>
            <a:endParaRPr lang="en-US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214948" y="1233374"/>
            <a:ext cx="835255" cy="6823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408862" y="1335671"/>
            <a:ext cx="698818" cy="6778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431" y="1273373"/>
            <a:ext cx="6982257" cy="4883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Протопласттарды бөліп алуда әсер ететін факторлар: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ұлпа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түрі, өсімдік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сорты, түрі, физиологиялық күйі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фермент табиғаты мен қоспа құрамы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ортаның рН мен осмотик түрі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Осмотиктер</a:t>
            </a: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сахароза, маннит, сорбит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 осмотиктер: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0,3-0,8 моль/л CaCL</a:t>
            </a:r>
            <a:r>
              <a:rPr lang="kk-K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, KCl, Na</a:t>
            </a:r>
            <a:r>
              <a:rPr lang="kk-K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HPO</a:t>
            </a:r>
            <a:r>
              <a:rPr lang="kk-K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733211" y="1377877"/>
            <a:ext cx="3631333" cy="3986603"/>
            <a:chOff x="7035845" y="1887094"/>
            <a:chExt cx="4235176" cy="2918171"/>
          </a:xfrm>
        </p:grpSpPr>
        <p:pic>
          <p:nvPicPr>
            <p:cNvPr id="4" name="Picture 2" descr="http://gervind.faculty.mjc.edu/images/3-Hypertonic%2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289" y="1887094"/>
              <a:ext cx="4019732" cy="2918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 rot="16200000">
              <a:off x="6379576" y="3649855"/>
              <a:ext cx="15279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http://gervind.faculty.mjc.edu/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1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412" y="1274379"/>
            <a:ext cx="6417907" cy="395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Протопласттрады бөліп алу </a:t>
            </a:r>
            <a:r>
              <a:rPr lang="kk-K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сатылары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8976" y="5643281"/>
            <a:ext cx="1394776" cy="8312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5795" y="2226601"/>
            <a:ext cx="5139186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Ферменттермен өңдеу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Протопласттарды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клетка қабықшаларынан бөліп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Клетканың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қалдықтарынан интактты протопласттрады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тазарту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270172" y="2347648"/>
            <a:ext cx="5430416" cy="3182295"/>
            <a:chOff x="5793890" y="2347649"/>
            <a:chExt cx="5906697" cy="2569584"/>
          </a:xfrm>
        </p:grpSpPr>
        <p:pic>
          <p:nvPicPr>
            <p:cNvPr id="11" name="Picture 2" descr="https://media.springernature.com/full/springer-static/image/art%3A10.1186%2Fs13007-019-0460-6/MediaObjects/13007_2019_460_Fig4_HTM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8244" y="2347649"/>
              <a:ext cx="5682343" cy="2569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 rot="16200000">
              <a:off x="5040639" y="3834955"/>
              <a:ext cx="172194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https://media.springernature.com/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29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0872" y="4154443"/>
            <a:ext cx="5738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Протопласттардың өміршеңдігін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endParaRPr lang="kk-KZ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Флуоресцеиндиацетатпен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(ФДА) 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бояу.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Фукса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Розенталь 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камерасында санау.  </a:t>
            </a:r>
            <a:endParaRPr lang="kk-K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4178" y="1209036"/>
            <a:ext cx="56456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Қоректік орталар</a:t>
            </a:r>
            <a:r>
              <a:rPr lang="kk-KZ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Мурасиге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Скуг (Нагата, Такебе),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Гамборг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«В-5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Као Михайлюк.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рН -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54-5,8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t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22-28 </a:t>
            </a:r>
            <a:r>
              <a:rPr lang="kk-KZ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жарық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2000 лк.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Егу </a:t>
            </a:r>
            <a:r>
              <a:rPr lang="kk-KZ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тығыздығы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k-KZ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мл /10</a:t>
            </a:r>
            <a:r>
              <a:rPr lang="kk-KZ" b="1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kk-KZ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-10</a:t>
            </a:r>
            <a:r>
              <a:rPr lang="kk-KZ" b="1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8976" y="5643281"/>
            <a:ext cx="1394776" cy="8312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5976710" y="3877755"/>
            <a:ext cx="1863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http://onlinelibrary.wilew.com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542811" y="1380904"/>
            <a:ext cx="4489483" cy="4140330"/>
            <a:chOff x="6800653" y="1779954"/>
            <a:chExt cx="4489483" cy="3292396"/>
          </a:xfrm>
        </p:grpSpPr>
        <p:pic>
          <p:nvPicPr>
            <p:cNvPr id="10" name="Picture 2" descr="Application of protoplast technology to CRISPR/Cas9 mutagenesis: from  single‐cell mutation detection to mutant plant regeneration - Lin - 2018 -  Plant Biotechnology Journal - Wiley Online Libra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095" y="1779954"/>
              <a:ext cx="4274041" cy="3292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5976711" y="3877755"/>
              <a:ext cx="18633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http://onlinelibrary.wilew.com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2474" y="1265789"/>
            <a:ext cx="4522399" cy="544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Протопласттрады өсіру әдістері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2571" y="3165534"/>
            <a:ext cx="29364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Протопласттарды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пластикалық Петри табақшаларында 1 мкл микротамшыларда өсіреді.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1255" y="3133790"/>
            <a:ext cx="4604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Протопласттар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суспензиясын Петри табақшаларын құйып, оның үстіне бірдей көлемде 1% агар қосылған қоректік орта (45</a:t>
            </a:r>
            <a:r>
              <a:rPr lang="kk-KZ" baseline="30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С) құяды.  </a:t>
            </a:r>
            <a:endParaRPr lang="kk-K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kk-K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Қоректік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орта қатқаннан кейін Петри табақшаларын аударып,  протопласттарды  28</a:t>
            </a:r>
            <a:r>
              <a:rPr lang="kk-KZ" baseline="30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 өсіреді.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4170" y="2303171"/>
            <a:ext cx="2600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Тамшыларда өсіру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35865" y="2293066"/>
            <a:ext cx="1645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Бекіту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әдісі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069447" y="1716833"/>
            <a:ext cx="578498" cy="4945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632441" y="1758820"/>
            <a:ext cx="429208" cy="4105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8976" y="5643281"/>
            <a:ext cx="1394776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5502</TotalTime>
  <Words>1180</Words>
  <Application>Microsoft Office PowerPoint</Application>
  <PresentationFormat>Широкоэкранный</PresentationFormat>
  <Paragraphs>228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ӘЛ-ФАРАБИ АТЫНДАҒЫ ҚАЗАҚ ҰЛТТЫҚ УНИВЕРСИТЕТІ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</dc:title>
  <dc:creator>Атабаева Маржан</dc:creator>
  <cp:lastModifiedBy>Пользователь Windows</cp:lastModifiedBy>
  <cp:revision>262</cp:revision>
  <dcterms:created xsi:type="dcterms:W3CDTF">2020-07-02T07:43:14Z</dcterms:created>
  <dcterms:modified xsi:type="dcterms:W3CDTF">2024-04-17T10:43:59Z</dcterms:modified>
</cp:coreProperties>
</file>